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vertBarState="maximized">
    <p:restoredLeft sz="34587"/>
    <p:restoredTop sz="94698"/>
  </p:normalViewPr>
  <p:slideViewPr>
    <p:cSldViewPr>
      <p:cViewPr varScale="1">
        <p:scale>
          <a:sx n="59" d="100"/>
          <a:sy n="59" d="100"/>
        </p:scale>
        <p:origin x="-2094" y="-43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10.jpeg"  /><Relationship Id="rId5" Type="http://schemas.openxmlformats.org/officeDocument/2006/relationships/image" Target="../media/image11.jpeg"  /><Relationship Id="rId6" Type="http://schemas.openxmlformats.org/officeDocument/2006/relationships/image" Target="../media/image1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hyperlink" Target="http://www.kitas.ru" TargetMode="External" /><Relationship Id="rId5" Type="http://schemas.openxmlformats.org/officeDocument/2006/relationships/hyperlink" Target="mailto:anodo52@mail.ru" TargetMode="External" /><Relationship Id="rId6" Type="http://schemas.openxmlformats.org/officeDocument/2006/relationships/image" Target="../media/image7.png"  /><Relationship Id="rId7" Type="http://schemas.openxmlformats.org/officeDocument/2006/relationships/image" Target="../media/image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28" y="1989195"/>
            <a:ext cx="2140072" cy="32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77" y="1556792"/>
            <a:ext cx="3549950" cy="33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2653" y="245041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en-US" sz="1400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Автономная некоммерческая профессиональная </a:t>
            </a:r>
          </a:p>
          <a:p>
            <a:pPr lvl="0" algn="ctr">
              <a:defRPr/>
            </a:pPr>
            <a:r>
              <a:rPr lang="ru-RU" altLang="en-US" sz="1400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образовательная организация </a:t>
            </a:r>
          </a:p>
          <a:p>
            <a:pPr lvl="0" algn="ctr">
              <a:defRPr/>
            </a:pPr>
            <a:r>
              <a:rPr lang="ru-RU" altLang="en-US" sz="1400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«Институт информационных технологий и инновационных систем </a:t>
            </a:r>
            <a:r>
              <a:rPr lang="ru-RU" altLang="en-US" sz="1400" dirty="0" smtClean="0">
                <a:solidFill>
                  <a:srgbClr val="195297"/>
                </a:solidFill>
                <a:latin typeface="Montserrat" pitchFamily="2" charset="-52"/>
                <a:ea typeface="Calibri"/>
              </a:rPr>
              <a:t>управления»</a:t>
            </a:r>
            <a:endParaRPr lang="ru-RU" sz="1400" dirty="0">
              <a:solidFill>
                <a:srgbClr val="195297"/>
              </a:solidFill>
              <a:latin typeface="Montserrat" pitchFamily="2" charset="-52"/>
            </a:endParaRPr>
          </a:p>
        </p:txBody>
      </p:sp>
      <p:pic>
        <p:nvPicPr>
          <p:cNvPr id="1027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43" y="2817630"/>
            <a:ext cx="822588" cy="8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231959"/>
            <a:ext cx="8316416" cy="10618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en-US" sz="2100" b="1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Программа профессиональной переподготовки </a:t>
            </a:r>
          </a:p>
          <a:p>
            <a:pPr algn="ctr">
              <a:defRPr/>
            </a:pPr>
            <a:r>
              <a:rPr lang="ru-RU" altLang="en-US" sz="2100" b="1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«Педагог дополнительного образования в </a:t>
            </a:r>
            <a:r>
              <a:rPr lang="ru-RU" altLang="en-US" sz="2100" b="1" dirty="0" smtClean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области</a:t>
            </a:r>
            <a:endParaRPr lang="en-US" altLang="en-US" sz="2100" b="1" dirty="0" smtClean="0">
              <a:solidFill>
                <a:srgbClr val="336699"/>
              </a:solidFill>
              <a:latin typeface="Montserrat Medium" pitchFamily="2" charset="-52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altLang="en-US" sz="2100" b="1" dirty="0" smtClean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 </a:t>
            </a:r>
            <a:r>
              <a:rPr lang="ru-RU" altLang="en-US" sz="2100" b="1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робототехники»</a:t>
            </a:r>
            <a:endParaRPr lang="ru-RU" altLang="en-US" sz="2100" b="1" dirty="0">
              <a:solidFill>
                <a:srgbClr val="336699"/>
              </a:solidFill>
              <a:latin typeface="Montserrat Medium" pitchFamily="2" charset="-52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44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617" y="4069663"/>
            <a:ext cx="59231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000" b="1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СПАСИБО ЗА ВНИМАНИЕ</a:t>
            </a:r>
            <a:r>
              <a:rPr lang="en-US" altLang="ru-RU" sz="3000" b="1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!</a:t>
            </a:r>
            <a:endParaRPr lang="en-US" altLang="ru-RU" sz="3000" b="1" dirty="0">
              <a:solidFill>
                <a:srgbClr val="336699"/>
              </a:solidFill>
              <a:latin typeface="Montserrat Medium" pitchFamily="2" charset="-52"/>
              <a:ea typeface="Times New Roman"/>
              <a:cs typeface="Times New Roman"/>
            </a:endParaRPr>
          </a:p>
        </p:txBody>
      </p:sp>
      <p:pic>
        <p:nvPicPr>
          <p:cNvPr id="6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25607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Автономная некоммерческая профессиональная </a:t>
            </a:r>
          </a:p>
          <a:p>
            <a:pPr lvl="0"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образовательная организация </a:t>
            </a:r>
          </a:p>
          <a:p>
            <a:pPr lvl="0"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«Институт информационных технологий и инновационных систем управления»</a:t>
            </a:r>
            <a:endParaRPr lang="ru-RU" dirty="0">
              <a:solidFill>
                <a:srgbClr val="195297"/>
              </a:solidFill>
              <a:latin typeface="Montserrat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7142" y="4722281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Times New Roman"/>
              </a:rPr>
              <a:t>Мы открыты для сотрудничества</a:t>
            </a:r>
          </a:p>
          <a:p>
            <a:pPr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Times New Roman"/>
              </a:rPr>
              <a:t>и готовы ответить на все Ваши вопросы!</a:t>
            </a:r>
            <a:endParaRPr lang="ru-RU" altLang="en-US" dirty="0">
              <a:solidFill>
                <a:srgbClr val="195297"/>
              </a:solidFill>
              <a:latin typeface="Montserrat" pitchFamily="2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2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78904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Цель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реализации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программы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–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формирование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способности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и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готовности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педагогов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к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реализации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курса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робототехники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в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системе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общего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ru-RU" altLang="en-US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образования в соответствии с требованиями ФГОС 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и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дополнительного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dirty="0" err="1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образования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ru-RU" altLang="en-US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детей и взрослых</a:t>
            </a:r>
            <a:r>
              <a:rPr lang="en-US" altLang="ru-RU" dirty="0">
                <a:solidFill>
                  <a:srgbClr val="195297"/>
                </a:solidFill>
                <a:latin typeface="Montserrat Medium" pitchFamily="2" charset="-52"/>
                <a:ea typeface="Times New Roman"/>
              </a:rPr>
              <a:t> </a:t>
            </a:r>
            <a:endParaRPr lang="en-US" altLang="ru-RU" dirty="0">
              <a:solidFill>
                <a:srgbClr val="195297"/>
              </a:solidFill>
              <a:latin typeface="Montserrat Medium" pitchFamily="2" charset="-52"/>
              <a:ea typeface="Times New Roman"/>
            </a:endParaRPr>
          </a:p>
        </p:txBody>
      </p:sp>
      <p:pic>
        <p:nvPicPr>
          <p:cNvPr id="5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3" y="5949280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2428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3" y="5949280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34814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>
              <a:defRPr/>
            </a:pP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Преподаватели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образовательных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организаций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прошедшие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обучение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смогут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взять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на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себя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инициативу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по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созданию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кружков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робототехники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развитию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новых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образовательных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программ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и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проектов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включая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: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привлечение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бюджетного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и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внебюджетного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финансирования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разработку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стратегии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и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тактики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развития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проектов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в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области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робототехники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навыки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формирования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и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работы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в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команде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, а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также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научатся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находить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партнеров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для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успешного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выполнения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проекта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и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получения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  <a:r>
              <a:rPr lang="en-US" altLang="ru-RU" sz="1600" dirty="0" err="1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прибыли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.</a:t>
            </a:r>
            <a:endParaRPr lang="en-US" altLang="ru-RU" sz="1600" dirty="0">
              <a:solidFill>
                <a:srgbClr val="336699"/>
              </a:solidFill>
              <a:latin typeface="Montserrat Medium" pitchFamily="2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96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3" y="5949280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17032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Стоимость обучения одного специалиста </a:t>
            </a:r>
            <a:r>
              <a:rPr lang="ru-RU" altLang="en-US" sz="1600" b="1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16 640</a:t>
            </a: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руб. Оплата производится в 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2</a:t>
            </a: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этапа </a:t>
            </a:r>
          </a:p>
          <a:p>
            <a:pPr>
              <a:defRPr/>
            </a:pPr>
            <a:endParaRPr lang="ru-RU" altLang="en-US" sz="1600" dirty="0">
              <a:solidFill>
                <a:srgbClr val="336699"/>
              </a:solidFill>
              <a:latin typeface="Montserrat Medium" pitchFamily="2" charset="-52"/>
              <a:ea typeface="Times New Roman"/>
            </a:endParaRPr>
          </a:p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Обучение проводится заочно с применением </a:t>
            </a:r>
          </a:p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интернет-технологий (удаленно</a:t>
            </a:r>
            <a:r>
              <a:rPr lang="en-US" altLang="ru-RU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)</a:t>
            </a:r>
          </a:p>
          <a:p>
            <a:pPr>
              <a:defRPr/>
            </a:pPr>
            <a:endParaRPr lang="en-US" altLang="ru-RU" sz="1600" dirty="0">
              <a:solidFill>
                <a:srgbClr val="336699"/>
              </a:solidFill>
              <a:latin typeface="Montserrat Medium" pitchFamily="2" charset="-52"/>
              <a:ea typeface="Times New Roman"/>
            </a:endParaRPr>
          </a:p>
          <a:p>
            <a:pPr>
              <a:defRPr/>
            </a:pPr>
            <a:endParaRPr lang="ru-RU" altLang="en-US" sz="1600" b="1" dirty="0">
              <a:solidFill>
                <a:srgbClr val="336699"/>
              </a:solidFill>
              <a:latin typeface="Montserrat Medium" pitchFamily="2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19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3" y="5949280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17032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600" b="1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Категория слушателей </a:t>
            </a:r>
          </a:p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Высшее образование или среднее профессиональное образование</a:t>
            </a:r>
          </a:p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</a:t>
            </a:r>
          </a:p>
          <a:p>
            <a:pPr>
              <a:defRPr/>
            </a:pPr>
            <a:r>
              <a:rPr lang="ru-RU" altLang="en-US" sz="1600" b="1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Срок и трудоемкость обучения </a:t>
            </a:r>
          </a:p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Срок обучения – 3 месяца </a:t>
            </a:r>
          </a:p>
          <a:p>
            <a:pPr>
              <a:defRPr/>
            </a:pP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Трудоемкость – 504 часа </a:t>
            </a:r>
            <a:endParaRPr lang="ru-RU" altLang="en-US" sz="1600" dirty="0">
              <a:solidFill>
                <a:srgbClr val="336699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884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udakov\Desktop\5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3" y="5949280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В результате обучения </a:t>
            </a: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слушатель</a:t>
            </a:r>
            <a:r>
              <a:rPr lang="ru-RU" sz="1600" dirty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 получает диплом о профессиональной переподготовке установленного образца, </a:t>
            </a:r>
            <a:r>
              <a:rPr lang="ru-RU" altLang="en-US" sz="1600" dirty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к</a:t>
            </a:r>
            <a:r>
              <a:rPr lang="ru-RU" sz="1600" dirty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оторый даёт право на ведение профессиональной деятельности.</a:t>
            </a:r>
            <a:endParaRPr lang="ru-RU" sz="1600" dirty="0">
              <a:solidFill>
                <a:srgbClr val="336699"/>
              </a:solidFill>
              <a:latin typeface="Montserrat Medium" pitchFamily="2" charset="-52"/>
              <a:ea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83878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7698" y="332231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32231"/>
            <a:ext cx="4048649" cy="4524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340" b="1" i="0" strike="noStrike" dirty="0" smtClean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ОБРАЗЕЦ</a:t>
            </a:r>
            <a:r>
              <a:rPr lang="en-US" sz="2340" b="1" i="0" strike="noStrike" dirty="0" smtClean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  </a:t>
            </a:r>
            <a:r>
              <a:rPr sz="2340" b="1" i="0" strike="noStrike" dirty="0" smtClean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ДИПЛОМА</a:t>
            </a:r>
            <a:endParaRPr sz="2340" b="1" i="0" strike="noStrike" dirty="0">
              <a:solidFill>
                <a:srgbClr val="336699"/>
              </a:solidFill>
              <a:latin typeface="Montserrat Medium" pitchFamily="2" charset="-52"/>
              <a:ea typeface="&amp;quo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4559" y="980729"/>
            <a:ext cx="7635097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0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07698" y="332231"/>
            <a:ext cx="180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336699"/>
                </a:solidFill>
                <a:latin typeface="Montserrat Medium" pitchFamily="2" charset="-52"/>
                <a:ea typeface="Calibri"/>
              </a:rPr>
              <a:t>www.kitas.ru</a:t>
            </a:r>
            <a:endParaRPr lang="ru-RU" dirty="0">
              <a:solidFill>
                <a:srgbClr val="336699"/>
              </a:solidFill>
              <a:latin typeface="Montserrat Medium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019507"/>
            <a:ext cx="587492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b="1" i="0" strike="noStrike" dirty="0">
                <a:solidFill>
                  <a:srgbClr val="336699"/>
                </a:solidFill>
                <a:latin typeface="Montserrat Medium" pitchFamily="2" charset="-52"/>
                <a:ea typeface="&amp;quot"/>
              </a:rPr>
              <a:t>ЛИЦЕНЗИЯ НА ПРАВО ВЕДЕНИЯ ОБРАЗОВАТЕЛЬНОЙ ДЕЯТЕЛЬНОСТИ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13953" y="1988840"/>
            <a:ext cx="2893928" cy="3980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131255" y="1924102"/>
            <a:ext cx="2936808" cy="4038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68063" y="1988840"/>
            <a:ext cx="2897035" cy="39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udakov\Desktop\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"/>
            <a:ext cx="2346026" cy="33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Sudakov\Desktop\2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92109"/>
            <a:ext cx="2267744" cy="34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511270"/>
            <a:ext cx="6054863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700" b="0" i="0" u="none" strike="noStrike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Нижегородская область, </a:t>
            </a:r>
            <a:endParaRPr lang="en-US" altLang="en-US" sz="2700" b="0" i="0" u="none" strike="noStrike" dirty="0" smtClean="0">
              <a:solidFill>
                <a:srgbClr val="336699"/>
              </a:solidFill>
              <a:latin typeface="Montserrat Medium" pitchFamily="2" charset="-52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altLang="en-US" sz="2700" b="0" i="0" u="none" strike="noStrike" dirty="0" smtClean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г</a:t>
            </a:r>
            <a:r>
              <a:rPr lang="ru-RU" altLang="en-US" sz="2700" b="0" i="0" u="none" strike="noStrike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. Арзамас, ул. Карла Маркса, д.1</a:t>
            </a:r>
          </a:p>
          <a:p>
            <a:pPr algn="ctr">
              <a:defRPr/>
            </a:pPr>
            <a:r>
              <a:rPr lang="ru-RU" altLang="en-US" sz="2700" b="0" i="0" u="none" strike="noStrike" dirty="0">
                <a:solidFill>
                  <a:srgbClr val="336699"/>
                </a:solidFill>
                <a:latin typeface="Montserrat Medium" pitchFamily="2" charset="-52"/>
                <a:ea typeface="Times New Roman"/>
                <a:cs typeface="Times New Roman"/>
              </a:rPr>
              <a:t>8-920-016-58-29, 8-906-354-96-52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161" y="5328911"/>
            <a:ext cx="6336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2700" b="0" i="0" u="none" strike="noStrike" dirty="0">
                <a:solidFill>
                  <a:srgbClr val="336699"/>
                </a:solidFill>
                <a:latin typeface="Montserrat Medium" pitchFamily="2" charset="-52"/>
                <a:hlinkClick r:id="rId4"/>
              </a:rPr>
              <a:t>www.kitas.ru</a:t>
            </a:r>
            <a:r>
              <a:rPr lang="en-US" altLang="ru-RU" sz="2700" b="0" i="0" u="none" strike="noStrike" dirty="0">
                <a:solidFill>
                  <a:srgbClr val="336699"/>
                </a:solidFill>
                <a:latin typeface="Montserrat Medium" pitchFamily="2" charset="-52"/>
                <a:ea typeface="Times New Roman"/>
              </a:rPr>
              <a:t>  </a:t>
            </a:r>
            <a:r>
              <a:rPr lang="en-US" altLang="ru-RU" sz="2700" b="0" i="0" u="none" strike="noStrike" dirty="0">
                <a:solidFill>
                  <a:srgbClr val="336699"/>
                </a:solidFill>
                <a:latin typeface="Montserrat Medium" pitchFamily="2" charset="-52"/>
                <a:ea typeface="Times New Roman"/>
                <a:hlinkClick r:id="rId5"/>
              </a:rPr>
              <a:t>anodo52@mail.ru</a:t>
            </a:r>
            <a:endParaRPr lang="en-US" altLang="ru-RU" sz="2700" b="0" i="0" u="none" strike="noStrike" dirty="0">
              <a:solidFill>
                <a:srgbClr val="336699"/>
              </a:solidFill>
              <a:latin typeface="Montserrat Medium" pitchFamily="2" charset="-52"/>
              <a:ea typeface="Times New Roman"/>
            </a:endParaRPr>
          </a:p>
        </p:txBody>
      </p:sp>
      <p:pic>
        <p:nvPicPr>
          <p:cNvPr id="7" name="Picture 5" descr="C:\Users\Sudakov\Desktop\54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76" y="188640"/>
            <a:ext cx="2615521" cy="24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udakov\Desktop\МФЮА Робототехника брошуры новы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3242"/>
            <a:ext cx="606063" cy="6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25607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Автономная некоммерческая профессиональная </a:t>
            </a:r>
          </a:p>
          <a:p>
            <a:pPr lvl="0"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образовательная организация </a:t>
            </a:r>
          </a:p>
          <a:p>
            <a:pPr lvl="0" algn="ctr">
              <a:defRPr/>
            </a:pPr>
            <a:r>
              <a:rPr lang="ru-RU" altLang="en-US" dirty="0">
                <a:solidFill>
                  <a:srgbClr val="195297"/>
                </a:solidFill>
                <a:latin typeface="Montserrat" pitchFamily="2" charset="-52"/>
                <a:ea typeface="Calibri"/>
              </a:rPr>
              <a:t>«Институт информационных технологий и инновационных систем управления»</a:t>
            </a:r>
            <a:endParaRPr lang="ru-RU" dirty="0">
              <a:solidFill>
                <a:srgbClr val="195297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4113033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257</ep:Words>
  <ep:PresentationFormat>Экран (4:3)</ep:PresentationFormat>
  <ep:Paragraphs>41</ep:Paragraphs>
  <ep:Slides>10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10</vt:i4>
      </vt:variant>
    </vt:vector>
  </ep:HeadingPairs>
  <ep: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2019-09-23T12:13:43.000</dcterms:created>
  <dc:creator>Sudakov</dc:creator>
  <cp:lastModifiedBy>Мвидео</cp:lastModifiedBy>
  <dcterms:modified xsi:type="dcterms:W3CDTF">2019-09-23T19:22:15.972</dcterms:modified>
  <cp:revision>6</cp:revision>
  <dc:title>Презентация PowerPoint</dc:title>
  <cp:version>0906.0100.01</cp:version>
</cp:coreProperties>
</file>